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73" r:id="rId9"/>
    <p:sldId id="264" r:id="rId10"/>
    <p:sldId id="265" r:id="rId11"/>
    <p:sldId id="267" r:id="rId12"/>
    <p:sldId id="272" r:id="rId13"/>
    <p:sldId id="269" r:id="rId14"/>
    <p:sldId id="274" r:id="rId15"/>
    <p:sldId id="266" r:id="rId16"/>
    <p:sldId id="270" r:id="rId17"/>
    <p:sldId id="259" r:id="rId18"/>
    <p:sldId id="271" r:id="rId19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06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CA1D2D-E071-412D-9BA3-D3150854C6EE}" type="datetimeFigureOut">
              <a:rPr lang="pl-PL" smtClean="0"/>
              <a:t>2014-01-18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CA9B4B-4145-428E-B314-32C9689720C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97964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CA9B4B-4145-428E-B314-32C9689720CA}" type="slidenum">
              <a:rPr lang="pl-P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290002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2933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0" y="2925286"/>
            <a:ext cx="9144000" cy="158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514600" y="236220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045460"/>
            <a:ext cx="4013200" cy="428625"/>
          </a:xfrm>
        </p:spPr>
        <p:txBody>
          <a:bodyPr tIns="0" anchor="t">
            <a:noAutofit/>
          </a:bodyPr>
          <a:lstStyle>
            <a:lvl1pPr marL="0" indent="0" algn="ctr">
              <a:buNone/>
              <a:defRPr sz="1600" b="0" i="0" cap="none" spc="0" baseline="0">
                <a:solidFill>
                  <a:schemeClr val="bg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65400" y="2397760"/>
            <a:ext cx="4013200" cy="599440"/>
          </a:xfrm>
          <a:noFill/>
          <a:ln>
            <a:noFill/>
          </a:ln>
        </p:spPr>
        <p:txBody>
          <a:bodyPr bIns="0" anchor="b"/>
          <a:lstStyle>
            <a:lvl1pPr>
              <a:defRPr>
                <a:effectLst>
                  <a:glow rad="88900">
                    <a:schemeClr val="tx1">
                      <a:alpha val="60000"/>
                    </a:schemeClr>
                  </a:glow>
                </a:effectLst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 bwMode="black"/>
        <p:txBody>
          <a:bodyPr/>
          <a:lstStyle/>
          <a:p>
            <a:fld id="{4EF72A0B-5F83-4598-968F-1C0A67722278}" type="datetimeFigureOut">
              <a:rPr lang="pl-PL" smtClean="0"/>
              <a:t>2014-01-18</a:t>
            </a:fld>
            <a:endParaRPr lang="pl-PL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042C1DB-E271-439F-BD67-847373E53CF2}" type="slidenum">
              <a:rPr lang="pl-PL" smtClean="0"/>
              <a:t>‹#›</a:t>
            </a:fld>
            <a:endParaRPr lang="pl-PL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4075176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EF72A0B-5F83-4598-968F-1C0A67722278}" type="datetimeFigureOut">
              <a:rPr lang="pl-PL" smtClean="0"/>
              <a:t>2014-01-18</a:t>
            </a:fld>
            <a:endParaRPr lang="pl-PL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042C1DB-E271-439F-BD67-847373E53CF2}" type="slidenum">
              <a:rPr lang="pl-PL" smtClean="0"/>
              <a:t>‹#›</a:t>
            </a:fld>
            <a:endParaRPr lang="pl-PL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922776"/>
            <a:ext cx="9144000" cy="2935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921760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2514600" y="3368040"/>
            <a:ext cx="4114800" cy="112776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pPr algn="ctr" defTabSz="914400" rtl="0" eaLnBrk="1" latinLnBrk="0" hangingPunct="1">
              <a:spcBef>
                <a:spcPts val="400"/>
              </a:spcBef>
              <a:buNone/>
            </a:pPr>
            <a:endParaRPr lang="en-US" sz="1800" b="1" kern="1200" cap="all" spc="0" baseline="0" smtClean="0">
              <a:solidFill>
                <a:schemeClr val="bg1"/>
              </a:solidFill>
              <a:latin typeface="+mj-lt"/>
              <a:ea typeface="+mj-ea"/>
              <a:cs typeface="Tunga" pitchFamily="2"/>
            </a:endParaRP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 bwMode="black">
          <a:xfrm>
            <a:off x="2529052" y="3367246"/>
            <a:ext cx="4085897" cy="706821"/>
          </a:xfrm>
          <a:prstGeom prst="rect">
            <a:avLst/>
          </a:prstGeom>
          <a:noFill/>
          <a:ln w="98425" cmpd="thinThick">
            <a:noFill/>
            <a:miter lim="800000"/>
          </a:ln>
        </p:spPr>
        <p:txBody>
          <a:bodyPr vert="horz" lIns="91440" tIns="45720" rIns="91440" bIns="0" rtlCol="0" anchor="b" anchorCtr="0">
            <a:normAutofit/>
          </a:bodyPr>
          <a:lstStyle>
            <a:lvl1pPr>
              <a:def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 bwMode="black">
          <a:xfrm>
            <a:off x="2518542" y="4084577"/>
            <a:ext cx="4106917" cy="397094"/>
          </a:xfrm>
        </p:spPr>
        <p:txBody>
          <a:bodyPr tIns="0" anchor="t" anchorCtr="0">
            <a:normAutofit/>
          </a:bodyPr>
          <a:lstStyle>
            <a:lvl1pPr marL="0" indent="0" algn="ctr">
              <a:buNone/>
              <a:def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72A0B-5F83-4598-968F-1C0A67722278}" type="datetimeFigureOut">
              <a:rPr lang="pl-PL" smtClean="0"/>
              <a:t>2014-01-18</a:t>
            </a:fld>
            <a:endParaRPr lang="pl-PL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042C1DB-E271-439F-BD67-847373E53CF2}" type="slidenum">
              <a:rPr lang="pl-PL" smtClean="0"/>
              <a:t>‹#›</a:t>
            </a:fld>
            <a:endParaRPr lang="pl-PL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020824"/>
            <a:ext cx="4023360" cy="4005072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15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020824"/>
            <a:ext cx="4023360" cy="4005072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4EF72A0B-5F83-4598-968F-1C0A67722278}" type="datetimeFigureOut">
              <a:rPr lang="pl-PL" smtClean="0"/>
              <a:t>2014-01-18</a:t>
            </a:fld>
            <a:endParaRPr lang="pl-PL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042C1DB-E271-439F-BD67-847373E53CF2}" type="slidenum">
              <a:rPr lang="pl-PL" smtClean="0"/>
              <a:t>‹#›</a:t>
            </a:fld>
            <a:endParaRPr lang="pl-PL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Content Placeholder 30"/>
          <p:cNvSpPr>
            <a:spLocks noGrp="1"/>
          </p:cNvSpPr>
          <p:nvPr>
            <p:ph sz="quarter" idx="13"/>
          </p:nvPr>
        </p:nvSpPr>
        <p:spPr>
          <a:xfrm>
            <a:off x="457201" y="2819400"/>
            <a:ext cx="4023360" cy="3209544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24" name="Content Placeholder 30"/>
          <p:cNvSpPr>
            <a:spLocks noGrp="1"/>
          </p:cNvSpPr>
          <p:nvPr>
            <p:ph sz="quarter" idx="14"/>
          </p:nvPr>
        </p:nvSpPr>
        <p:spPr>
          <a:xfrm>
            <a:off x="4663440" y="2816352"/>
            <a:ext cx="4023360" cy="3209544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kern="1200" cap="none" spc="200" baseline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63440" y="2020824"/>
            <a:ext cx="4023360" cy="704088"/>
          </a:xfrm>
          <a:noFill/>
          <a:ln w="98425" cmpd="thinThick">
            <a:noFill/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1" i="0" kern="1200" cap="none" spc="200" baseline="0" dirty="0" smtClean="0">
                <a:solidFill>
                  <a:schemeClr val="tx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lnSpc>
                <a:spcPct val="11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Tx/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4EF72A0B-5F83-4598-968F-1C0A67722278}" type="datetimeFigureOut">
              <a:rPr lang="pl-PL" smtClean="0"/>
              <a:t>2014-01-18</a:t>
            </a:fld>
            <a:endParaRPr lang="pl-PL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B042C1DB-E271-439F-BD67-847373E53CF2}" type="slidenum">
              <a:rPr lang="pl-PL" smtClean="0"/>
              <a:t>‹#›</a:t>
            </a:fld>
            <a:endParaRPr lang="pl-PL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72A0B-5F83-4598-968F-1C0A67722278}" type="datetimeFigureOut">
              <a:rPr lang="pl-PL" smtClean="0"/>
              <a:t>2014-01-18</a:t>
            </a:fld>
            <a:endParaRPr lang="pl-PL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042C1DB-E271-439F-BD67-847373E53CF2}" type="slidenum">
              <a:rPr lang="pl-PL" smtClean="0"/>
              <a:t>‹#›</a:t>
            </a:fld>
            <a:endParaRPr lang="pl-PL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72A0B-5F83-4598-968F-1C0A67722278}" type="datetimeFigureOut">
              <a:rPr lang="pl-PL" smtClean="0"/>
              <a:t>2014-01-18</a:t>
            </a:fld>
            <a:endParaRPr lang="pl-PL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042C1DB-E271-439F-BD67-847373E53CF2}" type="slidenum">
              <a:rPr lang="pl-PL" smtClean="0"/>
              <a:t>‹#›</a:t>
            </a:fld>
            <a:endParaRPr lang="pl-PL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30"/>
          <p:cNvSpPr>
            <a:spLocks noGrp="1"/>
          </p:cNvSpPr>
          <p:nvPr>
            <p:ph sz="quarter" idx="14"/>
          </p:nvPr>
        </p:nvSpPr>
        <p:spPr>
          <a:xfrm>
            <a:off x="1485900" y="1914525"/>
            <a:ext cx="6172200" cy="351091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7360" y="5513832"/>
            <a:ext cx="5669280" cy="548640"/>
          </a:xfrm>
        </p:spPr>
        <p:txBody>
          <a:bodyPr vert="horz" lIns="91440" tIns="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itchFamily="34" charset="0"/>
              <a:buNone/>
              <a:defRPr lang="en-US" sz="1400" b="0" i="0" kern="1200" cap="none" spc="0" baseline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4EF72A0B-5F83-4598-968F-1C0A67722278}" type="datetimeFigureOut">
              <a:rPr lang="pl-PL" smtClean="0"/>
              <a:t>2014-01-18</a:t>
            </a:fld>
            <a:endParaRPr lang="pl-PL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042C1DB-E271-439F-BD67-847373E53CF2}" type="slidenum">
              <a:rPr lang="pl-PL" smtClean="0"/>
              <a:t>‹#›</a:t>
            </a:fld>
            <a:endParaRPr lang="pl-PL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52209" y="2026918"/>
            <a:ext cx="5439582" cy="3263750"/>
          </a:xfrm>
          <a:solidFill>
            <a:schemeClr val="tx1"/>
          </a:solidFill>
          <a:ln w="69850" cmpd="dbl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>
            <a:lvl1pPr marL="0" indent="0" algn="ctr" defTabSz="914400" rtl="0" eaLnBrk="1" latinLnBrk="0" hangingPunct="1">
              <a:spcBef>
                <a:spcPts val="400"/>
              </a:spcBef>
              <a:buNone/>
              <a:defRPr lang="en-US" sz="1800" b="0" kern="1200" cap="none" spc="0" baseline="0" dirty="0">
                <a:solidFill>
                  <a:schemeClr val="bg1"/>
                </a:solidFill>
                <a:latin typeface="+mj-lt"/>
                <a:ea typeface="+mj-ea"/>
                <a:cs typeface="Tunga" pitchFamily="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1737360" y="5516880"/>
            <a:ext cx="5669280" cy="548640"/>
          </a:xfrm>
        </p:spPr>
        <p:txBody>
          <a:bodyPr vert="horz" lIns="91440" tIns="0" rIns="91440" bIns="0" rtlCol="0" anchor="ctr" anchorCtr="0">
            <a:normAutofit/>
          </a:bodyPr>
          <a:lstStyle>
            <a:lvl1pPr marL="0" indent="0">
              <a:spcBef>
                <a:spcPts val="0"/>
              </a:spcBef>
              <a:buNone/>
              <a:defRPr lang="en-US" sz="1400" b="0" i="0" kern="1200" cap="none" spc="30" baseline="0" smtClean="0">
                <a:solidFill>
                  <a:schemeClr val="tx2"/>
                </a:solidFill>
                <a:latin typeface="+mn-lt"/>
                <a:ea typeface="+mn-ea"/>
                <a:cs typeface="Tahoma" pitchFamily="34" charset="0"/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marL="0" lvl="0" indent="0" algn="ctr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>
          <a:xfrm>
            <a:off x="2981325" y="273180"/>
            <a:ext cx="3181350" cy="292100"/>
          </a:xfrm>
        </p:spPr>
        <p:txBody>
          <a:bodyPr/>
          <a:lstStyle/>
          <a:p>
            <a:fld id="{4EF72A0B-5F83-4598-968F-1C0A67722278}" type="datetimeFigureOut">
              <a:rPr lang="pl-PL" smtClean="0"/>
              <a:t>2014-01-18</a:t>
            </a:fld>
            <a:endParaRPr lang="pl-PL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5"/>
          </p:nvPr>
        </p:nvSpPr>
        <p:spPr>
          <a:xfrm>
            <a:off x="4038600" y="6172200"/>
            <a:ext cx="1066800" cy="304800"/>
          </a:xfrm>
        </p:spPr>
        <p:txBody>
          <a:bodyPr/>
          <a:lstStyle/>
          <a:p>
            <a:fld id="{B042C1DB-E271-439F-BD67-847373E53CF2}" type="slidenum">
              <a:rPr lang="pl-PL" smtClean="0"/>
              <a:t>‹#›</a:t>
            </a:fld>
            <a:endParaRPr lang="pl-PL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6"/>
          </p:nvPr>
        </p:nvSpPr>
        <p:spPr>
          <a:xfrm>
            <a:off x="1447800" y="6486525"/>
            <a:ext cx="6248400" cy="292100"/>
          </a:xfrm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72A0B-5F83-4598-968F-1C0A67722278}" type="datetimeFigureOut">
              <a:rPr lang="pl-PL" smtClean="0"/>
              <a:t>2014-01-18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2C1DB-E271-439F-BD67-847373E53CF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 rot="5400000">
            <a:off x="4267200" y="3429000"/>
            <a:ext cx="6858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 bwMode="hidden">
          <a:xfrm>
            <a:off x="0" y="1"/>
            <a:ext cx="7696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629400" cy="502920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72A0B-5F83-4598-968F-1C0A67722278}" type="datetimeFigureOut">
              <a:rPr lang="pl-PL" smtClean="0"/>
              <a:t>2014-01-18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42C1DB-E271-439F-BD67-847373E53CF2}" type="slidenum">
              <a:rPr lang="pl-PL" smtClean="0"/>
              <a:t>‹#›</a:t>
            </a:fld>
            <a:endParaRPr lang="pl-PL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39000" y="914401"/>
            <a:ext cx="926980" cy="50292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1335973"/>
            <a:ext cx="9144000" cy="5522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019301"/>
            <a:ext cx="8229600" cy="41173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81325" y="273180"/>
            <a:ext cx="318135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 b="0" cap="all" spc="300" baseline="0">
                <a:solidFill>
                  <a:schemeClr val="tx1"/>
                </a:solidFill>
              </a:defRPr>
            </a:lvl1pPr>
          </a:lstStyle>
          <a:p>
            <a:fld id="{4EF72A0B-5F83-4598-968F-1C0A67722278}" type="datetimeFigureOut">
              <a:rPr lang="pl-PL" smtClean="0"/>
              <a:t>2014-01-18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7800" y="6486525"/>
            <a:ext cx="62484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100" b="0" cap="all" spc="300" baseline="0">
                <a:solidFill>
                  <a:schemeClr val="tx1"/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38600" y="6172200"/>
            <a:ext cx="1066800" cy="30480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ctr">
            <a:normAutofit/>
          </a:bodyPr>
          <a:lstStyle>
            <a:lvl1pPr algn="ctr">
              <a:defRPr sz="1200" b="1">
                <a:solidFill>
                  <a:schemeClr val="tx1"/>
                </a:solidFill>
              </a:defRPr>
            </a:lvl1pPr>
          </a:lstStyle>
          <a:p>
            <a:fld id="{B042C1DB-E271-439F-BD67-847373E53CF2}" type="slidenum">
              <a:rPr lang="pl-PL" smtClean="0"/>
              <a:t>‹#›</a:t>
            </a:fld>
            <a:endParaRPr lang="pl-PL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1331436"/>
            <a:ext cx="9144000" cy="1588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4600" y="975360"/>
            <a:ext cx="4114800" cy="701040"/>
          </a:xfrm>
          <a:prstGeom prst="rect">
            <a:avLst/>
          </a:prstGeom>
          <a:solidFill>
            <a:schemeClr val="tx1"/>
          </a:solidFill>
          <a:ln w="76200" cmpd="thinThick">
            <a:solidFill>
              <a:schemeClr val="tx1"/>
            </a:solidFill>
            <a:miter lim="800000"/>
          </a:ln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ts val="400"/>
        </a:spcBef>
        <a:buNone/>
        <a:defRPr sz="1800" b="1" kern="1200" cap="all" spc="0" baseline="0">
          <a:solidFill>
            <a:schemeClr val="bg1">
              <a:lumMod val="75000"/>
              <a:lumOff val="25000"/>
            </a:schemeClr>
          </a:solidFill>
          <a:effectLst/>
          <a:latin typeface="+mj-lt"/>
          <a:ea typeface="+mj-ea"/>
          <a:cs typeface="Tunga" pitchFamily="2"/>
        </a:defRPr>
      </a:lvl1pPr>
    </p:titleStyle>
    <p:bodyStyle>
      <a:lvl1pPr marL="0" indent="0" algn="ctr" defTabSz="914400" rtl="0" eaLnBrk="1" latinLnBrk="0" hangingPunct="1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FontTx/>
        <a:buNone/>
        <a:defRPr sz="20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0" indent="0" algn="ctr" defTabSz="914400" rtl="0" eaLnBrk="1" latinLnBrk="0" hangingPunct="1">
        <a:lnSpc>
          <a:spcPct val="100000"/>
        </a:lnSpc>
        <a:spcBef>
          <a:spcPts val="1200"/>
        </a:spcBef>
        <a:buClr>
          <a:schemeClr val="accent1"/>
        </a:buClr>
        <a:buFontTx/>
        <a:buNone/>
        <a:defRPr sz="1400" kern="1200" baseline="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ctr" defTabSz="914400" rtl="0" eaLnBrk="1" latinLnBrk="0" hangingPunct="1">
        <a:lnSpc>
          <a:spcPct val="100000"/>
        </a:lnSpc>
        <a:spcBef>
          <a:spcPts val="1200"/>
        </a:spcBef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483768" y="2204864"/>
            <a:ext cx="4176464" cy="1224136"/>
          </a:xfrm>
        </p:spPr>
        <p:txBody>
          <a:bodyPr>
            <a:noAutofit/>
          </a:bodyPr>
          <a:lstStyle/>
          <a:p>
            <a:r>
              <a:rPr lang="pl-PL" sz="2800" dirty="0" smtClean="0"/>
              <a:t>„Lalka”</a:t>
            </a:r>
            <a:br>
              <a:rPr lang="pl-PL" sz="2800" dirty="0" smtClean="0"/>
            </a:br>
            <a:r>
              <a:rPr lang="pl-PL" sz="1900" dirty="0" smtClean="0"/>
              <a:t>Powieść</a:t>
            </a:r>
            <a:br>
              <a:rPr lang="pl-PL" sz="1900" dirty="0" smtClean="0"/>
            </a:br>
            <a:r>
              <a:rPr lang="pl-PL" sz="1900" dirty="0" smtClean="0"/>
              <a:t>o straconych złudzeniach</a:t>
            </a:r>
            <a:endParaRPr lang="pl-PL" sz="1900" dirty="0"/>
          </a:p>
        </p:txBody>
      </p:sp>
      <p:sp>
        <p:nvSpPr>
          <p:cNvPr id="4" name="Podtytuł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203288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quarter" idx="13"/>
          </p:nvPr>
        </p:nvSpPr>
        <p:spPr>
          <a:xfrm>
            <a:off x="457200" y="2020824"/>
            <a:ext cx="8229600" cy="2920344"/>
          </a:xfrm>
        </p:spPr>
        <p:txBody>
          <a:bodyPr anchor="ctr">
            <a:normAutofit/>
          </a:bodyPr>
          <a:lstStyle/>
          <a:p>
            <a:r>
              <a:rPr lang="pl-PL" sz="2400" i="1" dirty="0"/>
              <a:t>Jest to (…) obraz stojącej wody, gdzie drzemią ślimaki i pływają drobne rybki, ale zupełnie brakuje dużych ryb i szerszego ruchu. Z sadzaweczki tej (…) od czasu do czasu wydobywają się na wierzch jakieś bąble, te puste bańki wydobywające się na powierzchnię społeczeństwa może dadzą początek jakimś odświeżającym prądom; dzisiaj są one dowodem, </a:t>
            </a:r>
            <a:r>
              <a:rPr lang="pl-PL" sz="2400" i="1" dirty="0" smtClean="0"/>
              <a:t>że duch </a:t>
            </a:r>
            <a:r>
              <a:rPr lang="pl-PL" sz="2400" i="1" dirty="0"/>
              <a:t>społeczeństwa jeszcze nie skrzepnął i nie zamarł</a:t>
            </a:r>
            <a:r>
              <a:rPr lang="pl-PL" sz="2400" i="1" dirty="0" smtClean="0"/>
              <a:t>.</a:t>
            </a:r>
            <a:endParaRPr lang="pl-PL" sz="2400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i="1" dirty="0" smtClean="0">
                <a:latin typeface="+mn-lt"/>
              </a:rPr>
              <a:t>Społeczeństwo</a:t>
            </a:r>
            <a:endParaRPr lang="pl-PL" i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0425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pl-PL" sz="2400" i="1" dirty="0" smtClean="0"/>
              <a:t>Jest </a:t>
            </a:r>
            <a:r>
              <a:rPr lang="pl-PL" sz="2400" i="1" dirty="0"/>
              <a:t>prawdą niezbitą, a nad wszelki wyraz smutną, że inteligencja nie ma żadnej spójni z chłopem, nie zna go, nie rozumie, nie </a:t>
            </a:r>
            <a:r>
              <a:rPr lang="pl-PL" sz="2400" i="1" dirty="0" smtClean="0"/>
              <a:t>widzi</a:t>
            </a:r>
            <a:br>
              <a:rPr lang="pl-PL" sz="2400" i="1" dirty="0" smtClean="0"/>
            </a:br>
            <a:r>
              <a:rPr lang="pl-PL" sz="2400" i="1" dirty="0" smtClean="0"/>
              <a:t>i </a:t>
            </a:r>
            <a:r>
              <a:rPr lang="pl-PL" sz="2400" i="1" dirty="0"/>
              <a:t>nie wpływa na niego</a:t>
            </a:r>
            <a:r>
              <a:rPr lang="pl-PL" sz="2400" i="1" dirty="0" smtClean="0"/>
              <a:t>.</a:t>
            </a:r>
            <a:br>
              <a:rPr lang="pl-PL" sz="2400" i="1" dirty="0" smtClean="0"/>
            </a:br>
            <a:r>
              <a:rPr lang="pl-PL" sz="2400" i="1" dirty="0" smtClean="0"/>
              <a:t>Żydowski </a:t>
            </a:r>
            <a:r>
              <a:rPr lang="pl-PL" sz="2400" i="1" dirty="0"/>
              <a:t>szynkarz i lichwiarz, pokątny doradca, nawet złodziej zesłany na pobyt w jakiejś okolicy posiada u chłopów więcej zaufania i powagi aniżeli inteligencja, mianująca się kierownikiem </a:t>
            </a:r>
            <a:r>
              <a:rPr lang="pl-PL" sz="2400" i="1" dirty="0" smtClean="0"/>
              <a:t>społeczeństwa.</a:t>
            </a:r>
          </a:p>
          <a:p>
            <a:endParaRPr lang="pl-PL" sz="2400" i="1" dirty="0"/>
          </a:p>
          <a:p>
            <a:r>
              <a:rPr lang="pl-PL" sz="2400" i="1" dirty="0"/>
              <a:t>Nie ma większej boleści, większego wstydu, jak stać się obcym wśród swoich i dla swoich. Jest to zaś punkt, do któregośmy już doszli</a:t>
            </a:r>
            <a:r>
              <a:rPr lang="pl-PL" sz="2400" i="1" dirty="0" smtClean="0"/>
              <a:t>.</a:t>
            </a:r>
            <a:endParaRPr lang="pl-PL" sz="2400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Ocena społeczeństwa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709507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pl-PL" dirty="0"/>
              <a:t>Z pozycji chłopca usługującego w piwiarni, wzniósł się do poziomu potentata finansowego, który mógłby pomagać </a:t>
            </a:r>
            <a:r>
              <a:rPr lang="pl-PL" dirty="0" smtClean="0"/>
              <a:t>biednym.</a:t>
            </a:r>
          </a:p>
          <a:p>
            <a:r>
              <a:rPr lang="pl-PL" dirty="0"/>
              <a:t>D</a:t>
            </a:r>
            <a:r>
              <a:rPr lang="pl-PL" dirty="0" smtClean="0"/>
              <a:t>zięki </a:t>
            </a:r>
            <a:r>
              <a:rPr lang="pl-PL" dirty="0"/>
              <a:t>swej przedsiębiorczości osiągnął etap, na którym </a:t>
            </a:r>
            <a:r>
              <a:rPr lang="pl-PL" dirty="0" smtClean="0"/>
              <a:t>mógłby </a:t>
            </a:r>
            <a:r>
              <a:rPr lang="pl-PL" dirty="0"/>
              <a:t>wiele zdziałać</a:t>
            </a:r>
            <a:r>
              <a:rPr lang="pl-PL" dirty="0" smtClean="0"/>
              <a:t>.</a:t>
            </a:r>
          </a:p>
          <a:p>
            <a:r>
              <a:rPr lang="pl-PL" dirty="0"/>
              <a:t>R</a:t>
            </a:r>
            <a:r>
              <a:rPr lang="pl-PL" dirty="0" smtClean="0"/>
              <a:t>ozwijanie przedsiębiorstwa </a:t>
            </a:r>
            <a:r>
              <a:rPr lang="pl-PL" dirty="0"/>
              <a:t>i uporczywe osiąganie coraz wyższych szczebli hierarchii </a:t>
            </a:r>
            <a:r>
              <a:rPr lang="pl-PL" dirty="0" smtClean="0"/>
              <a:t>społecznej traktował </a:t>
            </a:r>
            <a:r>
              <a:rPr lang="pl-PL" dirty="0"/>
              <a:t>wyłącznie jako sposób zbliżenia się do </a:t>
            </a:r>
            <a:r>
              <a:rPr lang="pl-PL" dirty="0" smtClean="0"/>
              <a:t>Izabeli.</a:t>
            </a:r>
          </a:p>
          <a:p>
            <a:r>
              <a:rPr lang="pl-PL" dirty="0" smtClean="0"/>
              <a:t>Wierzył</a:t>
            </a:r>
            <a:r>
              <a:rPr lang="pl-PL" dirty="0"/>
              <a:t>, że walczy o </a:t>
            </a:r>
            <a:r>
              <a:rPr lang="pl-PL" dirty="0" smtClean="0"/>
              <a:t>uczucie, jednak w rezultacie kupił </a:t>
            </a:r>
            <a:r>
              <a:rPr lang="pl-PL" dirty="0"/>
              <a:t>kochaną </a:t>
            </a:r>
            <a:r>
              <a:rPr lang="pl-PL" dirty="0" smtClean="0"/>
              <a:t>osobę.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Stanisław </a:t>
            </a:r>
            <a:r>
              <a:rPr lang="pl-PL" dirty="0" smtClean="0"/>
              <a:t>Wokulski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0971036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pl-PL" dirty="0" smtClean="0"/>
              <a:t>Prowadził „</a:t>
            </a:r>
            <a:r>
              <a:rPr lang="pl-PL" i="1" dirty="0" smtClean="0"/>
              <a:t>Pamiętnik starego subiekta</a:t>
            </a:r>
            <a:r>
              <a:rPr lang="pl-PL" dirty="0" smtClean="0"/>
              <a:t>”, który przedstawiał genezę wydarzeń.</a:t>
            </a:r>
          </a:p>
          <a:p>
            <a:r>
              <a:rPr lang="pl-PL" dirty="0" smtClean="0"/>
              <a:t>Zawierał jednak komentarze nasycone złudzeniami idealistycznej perspektywy przedstawionych faktów.</a:t>
            </a:r>
          </a:p>
          <a:p>
            <a:r>
              <a:rPr lang="pl-PL" dirty="0" smtClean="0"/>
              <a:t>Naiwność </a:t>
            </a:r>
            <a:r>
              <a:rPr lang="pl-PL" dirty="0"/>
              <a:t>marzeń Rzeckiego w zestawieniu </a:t>
            </a:r>
            <a:r>
              <a:rPr lang="pl-PL" dirty="0" smtClean="0"/>
              <a:t>z </a:t>
            </a:r>
            <a:r>
              <a:rPr lang="pl-PL" dirty="0"/>
              <a:t>brutalnymi prawami rzeczywistości demaskowała ulotność społecznych złudzeń</a:t>
            </a:r>
            <a:r>
              <a:rPr lang="pl-PL" dirty="0" smtClean="0"/>
              <a:t>.</a:t>
            </a: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Ignacy Rzecki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1607022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pl-PL" dirty="0" smtClean="0"/>
              <a:t>Pozornie</a:t>
            </a:r>
            <a:r>
              <a:rPr lang="pl-PL" b="1" dirty="0" smtClean="0"/>
              <a:t> </a:t>
            </a:r>
            <a:r>
              <a:rPr lang="pl-PL" dirty="0" smtClean="0"/>
              <a:t>była dobrze </a:t>
            </a:r>
            <a:r>
              <a:rPr lang="pl-PL" dirty="0"/>
              <a:t>wykształconą damą, znającą się na kulturze, stylu, władającą kilkoma językami</a:t>
            </a:r>
            <a:r>
              <a:rPr lang="pl-PL" dirty="0" smtClean="0"/>
              <a:t>. Jednak </a:t>
            </a:r>
            <a:r>
              <a:rPr lang="pl-PL" dirty="0"/>
              <a:t>jej maniery są powierzchowne, zainteresowania sztuką i kulturą </a:t>
            </a:r>
            <a:r>
              <a:rPr lang="pl-PL" dirty="0" smtClean="0"/>
              <a:t>były płytkie, </a:t>
            </a:r>
            <a:r>
              <a:rPr lang="pl-PL" dirty="0"/>
              <a:t>traktującą przedstawienia teatralne jako możliwość pokazania się w nowym stroju publicznie</a:t>
            </a:r>
            <a:r>
              <a:rPr lang="pl-PL" dirty="0" smtClean="0"/>
              <a:t>.</a:t>
            </a:r>
          </a:p>
          <a:p>
            <a:endParaRPr lang="pl-PL" dirty="0" smtClean="0"/>
          </a:p>
          <a:p>
            <a:r>
              <a:rPr lang="pl-PL" dirty="0" smtClean="0"/>
              <a:t>Młode </a:t>
            </a:r>
            <a:r>
              <a:rPr lang="pl-PL" dirty="0"/>
              <a:t>mężatki </a:t>
            </a:r>
            <a:r>
              <a:rPr lang="pl-PL" dirty="0" smtClean="0"/>
              <a:t>opowiadały </a:t>
            </a:r>
            <a:r>
              <a:rPr lang="pl-PL" dirty="0"/>
              <a:t>jej niejeden sekret </a:t>
            </a:r>
            <a:r>
              <a:rPr lang="pl-PL" dirty="0" smtClean="0"/>
              <a:t>domowy, przez co twierdziła, że nie ma szczęścia w małżeństwie.</a:t>
            </a:r>
          </a:p>
          <a:p>
            <a:r>
              <a:rPr lang="pl-PL" dirty="0"/>
              <a:t>Miała przeświadczenie, że jest wyśnionym ideałem każdego mężczyzny, który powinien spełniać każdą jej </a:t>
            </a:r>
            <a:r>
              <a:rPr lang="pl-PL" dirty="0" smtClean="0"/>
              <a:t>zachciankę.</a:t>
            </a: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Izabela łęcka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38095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pl-PL" dirty="0" smtClean="0"/>
              <a:t>Mimo bankructwa miał o sobie wysokie mniemanie.</a:t>
            </a:r>
          </a:p>
          <a:p>
            <a:r>
              <a:rPr lang="pl-PL" dirty="0" smtClean="0"/>
              <a:t>Nie odczuwał wyrzutów sumienie, że doprowadził siebie</a:t>
            </a:r>
            <a:br>
              <a:rPr lang="pl-PL" dirty="0" smtClean="0"/>
            </a:br>
            <a:r>
              <a:rPr lang="pl-PL" dirty="0" smtClean="0"/>
              <a:t>i córkę niemal do nędzy.</a:t>
            </a:r>
          </a:p>
          <a:p>
            <a:r>
              <a:rPr lang="pl-PL" dirty="0" smtClean="0"/>
              <a:t>Chociaż Wokulski wyratował go przed śmiercią w biedzie to nie uważał go za kogoś więcej niż galanteryjnego kupca.</a:t>
            </a: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Tomasz </a:t>
            </a:r>
            <a:r>
              <a:rPr lang="pl-PL" dirty="0" smtClean="0"/>
              <a:t>Łęcki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97832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pl-PL" dirty="0"/>
              <a:t>Dziewiętnastoletnia </a:t>
            </a:r>
            <a:r>
              <a:rPr lang="pl-PL" dirty="0" smtClean="0"/>
              <a:t>prostytutka.</a:t>
            </a:r>
          </a:p>
          <a:p>
            <a:r>
              <a:rPr lang="pl-PL" dirty="0" smtClean="0"/>
              <a:t>Zadłużona. Zniewolona.</a:t>
            </a: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Maria (Marianna</a:t>
            </a:r>
            <a:r>
              <a:rPr lang="pl-PL" dirty="0" smtClean="0"/>
              <a:t>)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9697096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pl-PL" dirty="0" smtClean="0"/>
              <a:t>Wyznawca </a:t>
            </a:r>
            <a:r>
              <a:rPr lang="pl-PL" dirty="0"/>
              <a:t>pozytywistycznej wiary w dobrodziejstwa nauki, </a:t>
            </a:r>
            <a:r>
              <a:rPr lang="pl-PL" dirty="0" smtClean="0"/>
              <a:t>marzył</a:t>
            </a:r>
            <a:br>
              <a:rPr lang="pl-PL" dirty="0" smtClean="0"/>
            </a:br>
            <a:r>
              <a:rPr lang="pl-PL" dirty="0" smtClean="0"/>
              <a:t>o </a:t>
            </a:r>
            <a:r>
              <a:rPr lang="pl-PL" dirty="0"/>
              <a:t>skonstruowaniu maszyny latającej, która zrewolucjonizowałaby </a:t>
            </a:r>
            <a:r>
              <a:rPr lang="pl-PL" dirty="0" smtClean="0"/>
              <a:t>świat</a:t>
            </a:r>
            <a:br>
              <a:rPr lang="pl-PL" dirty="0" smtClean="0"/>
            </a:br>
            <a:r>
              <a:rPr lang="pl-PL" dirty="0" smtClean="0"/>
              <a:t>i </a:t>
            </a:r>
            <a:r>
              <a:rPr lang="pl-PL" dirty="0"/>
              <a:t>zmieniła życie </a:t>
            </a:r>
            <a:r>
              <a:rPr lang="pl-PL" dirty="0" smtClean="0"/>
              <a:t>ludzi.</a:t>
            </a:r>
          </a:p>
          <a:p>
            <a:r>
              <a:rPr lang="pl-PL" dirty="0" smtClean="0"/>
              <a:t>Nie </a:t>
            </a:r>
            <a:r>
              <a:rPr lang="pl-PL" dirty="0"/>
              <a:t>było jednak dla tych aspiracji miejsca w ówczesnym </a:t>
            </a:r>
            <a:r>
              <a:rPr lang="pl-PL" dirty="0" smtClean="0"/>
              <a:t>społeczeństwie</a:t>
            </a:r>
            <a:br>
              <a:rPr lang="pl-PL" dirty="0" smtClean="0"/>
            </a:br>
            <a:r>
              <a:rPr lang="pl-PL" dirty="0" smtClean="0"/>
              <a:t>i </a:t>
            </a:r>
            <a:r>
              <a:rPr lang="pl-PL" dirty="0"/>
              <a:t>dlatego, nie znajdując warunków do naukowej pracy, opuścił Polskę.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Julian </a:t>
            </a:r>
            <a:r>
              <a:rPr lang="pl-PL" dirty="0" smtClean="0"/>
              <a:t>Ochocki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2416053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pl-PL" dirty="0" smtClean="0"/>
              <a:t>Amoralny </a:t>
            </a:r>
            <a:r>
              <a:rPr lang="pl-PL" dirty="0"/>
              <a:t>i </a:t>
            </a:r>
            <a:r>
              <a:rPr lang="pl-PL" dirty="0" smtClean="0"/>
              <a:t>cyniczny.</a:t>
            </a:r>
          </a:p>
          <a:p>
            <a:r>
              <a:rPr lang="pl-PL" dirty="0" smtClean="0"/>
              <a:t>Gardził ludźmi pracy.</a:t>
            </a:r>
          </a:p>
          <a:p>
            <a:r>
              <a:rPr lang="pl-PL" dirty="0" smtClean="0"/>
              <a:t>Był fałszywy, pyszałkowaty.</a:t>
            </a:r>
          </a:p>
          <a:p>
            <a:r>
              <a:rPr lang="pl-PL" dirty="0" smtClean="0"/>
              <a:t>Dzielił ludzi na klasy.</a:t>
            </a:r>
          </a:p>
          <a:p>
            <a:r>
              <a:rPr lang="pl-PL" dirty="0" smtClean="0"/>
              <a:t>Czas upływał mu </a:t>
            </a:r>
            <a:r>
              <a:rPr lang="pl-PL" dirty="0"/>
              <a:t>na podróżach, </a:t>
            </a:r>
            <a:r>
              <a:rPr lang="pl-PL" dirty="0" smtClean="0"/>
              <a:t>graniu </a:t>
            </a:r>
            <a:r>
              <a:rPr lang="pl-PL" dirty="0"/>
              <a:t>w karty </a:t>
            </a:r>
            <a:r>
              <a:rPr lang="pl-PL" dirty="0" smtClean="0"/>
              <a:t>oraz </a:t>
            </a:r>
            <a:r>
              <a:rPr lang="pl-PL" dirty="0"/>
              <a:t>na </a:t>
            </a:r>
            <a:r>
              <a:rPr lang="pl-PL" dirty="0" smtClean="0"/>
              <a:t>romansach.</a:t>
            </a:r>
          </a:p>
          <a:p>
            <a:r>
              <a:rPr lang="pl-PL" dirty="0" smtClean="0"/>
              <a:t>Stawiał </a:t>
            </a:r>
            <a:r>
              <a:rPr lang="pl-PL" dirty="0"/>
              <a:t>sobie za cel życia cielesne uciechy i ciągłą zabawę,</a:t>
            </a:r>
            <a:br>
              <a:rPr lang="pl-PL" dirty="0"/>
            </a:br>
            <a:r>
              <a:rPr lang="pl-PL" dirty="0"/>
              <a:t>by gdy przyjdzie czas – poślubić jakąś majętną pannę z posagiem</a:t>
            </a:r>
            <a:br>
              <a:rPr lang="pl-PL" dirty="0"/>
            </a:br>
            <a:r>
              <a:rPr lang="pl-PL" dirty="0"/>
              <a:t>lub bogatą wdówkę</a:t>
            </a:r>
            <a:r>
              <a:rPr lang="pl-PL" dirty="0" smtClean="0"/>
              <a:t>.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Kazimierz Starski</a:t>
            </a:r>
          </a:p>
        </p:txBody>
      </p:sp>
    </p:spTree>
    <p:extLst>
      <p:ext uri="{BB962C8B-B14F-4D97-AF65-F5344CB8AC3E}">
        <p14:creationId xmlns:p14="http://schemas.microsoft.com/office/powerpoint/2010/main" val="12111091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pl-PL" dirty="0" smtClean="0"/>
              <a:t>Nie </a:t>
            </a:r>
            <a:r>
              <a:rPr lang="pl-PL" dirty="0"/>
              <a:t>przypominała kobiet ze swojej </a:t>
            </a:r>
            <a:r>
              <a:rPr lang="pl-PL" dirty="0" smtClean="0"/>
              <a:t>klasy.</a:t>
            </a:r>
          </a:p>
          <a:p>
            <a:r>
              <a:rPr lang="pl-PL" dirty="0" smtClean="0"/>
              <a:t>Przedstawiona </a:t>
            </a:r>
            <a:r>
              <a:rPr lang="pl-PL" dirty="0"/>
              <a:t>jest jako awanturnica i histeryczka, wieczna </a:t>
            </a:r>
            <a:r>
              <a:rPr lang="pl-PL" dirty="0" smtClean="0"/>
              <a:t>intrygantka </a:t>
            </a:r>
            <a:r>
              <a:rPr lang="pl-PL" dirty="0"/>
              <a:t>- kobieta </a:t>
            </a:r>
            <a:r>
              <a:rPr lang="pl-PL" dirty="0" smtClean="0"/>
              <a:t>zgorzkniała.</a:t>
            </a:r>
          </a:p>
          <a:p>
            <a:r>
              <a:rPr lang="pl-PL" dirty="0" smtClean="0"/>
              <a:t>Wytoczyła </a:t>
            </a:r>
            <a:r>
              <a:rPr lang="pl-PL" dirty="0"/>
              <a:t>proces o lalkę oraz </a:t>
            </a:r>
            <a:r>
              <a:rPr lang="pl-PL" dirty="0" smtClean="0"/>
              <a:t>zasypywała </a:t>
            </a:r>
            <a:r>
              <a:rPr lang="pl-PL" dirty="0"/>
              <a:t>porządnych obywateli anonimami, w których pomawia ich o niemoralność i rozpustę</a:t>
            </a:r>
            <a:r>
              <a:rPr lang="pl-PL" dirty="0" smtClean="0"/>
              <a:t>.</a:t>
            </a:r>
          </a:p>
          <a:p>
            <a:r>
              <a:rPr lang="pl-PL" dirty="0" smtClean="0"/>
              <a:t>Wplątała </a:t>
            </a:r>
            <a:r>
              <a:rPr lang="pl-PL" dirty="0"/>
              <a:t>się w zatargi z </a:t>
            </a:r>
            <a:r>
              <a:rPr lang="pl-PL" dirty="0" smtClean="0"/>
              <a:t>sąsiadami</a:t>
            </a:r>
            <a:r>
              <a:rPr lang="pl-PL" dirty="0"/>
              <a:t>.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Baronowa Krzeszowska</a:t>
            </a:r>
          </a:p>
        </p:txBody>
      </p:sp>
    </p:spTree>
    <p:extLst>
      <p:ext uri="{BB962C8B-B14F-4D97-AF65-F5344CB8AC3E}">
        <p14:creationId xmlns:p14="http://schemas.microsoft.com/office/powerpoint/2010/main" val="33214332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pl-PL" dirty="0"/>
              <a:t>Prowadził hulaszcze </a:t>
            </a:r>
            <a:r>
              <a:rPr lang="pl-PL" dirty="0" smtClean="0"/>
              <a:t>życie.</a:t>
            </a:r>
          </a:p>
          <a:p>
            <a:r>
              <a:rPr lang="pl-PL" dirty="0" smtClean="0"/>
              <a:t>Po śmierci córki uzależnił się od hazardu.</a:t>
            </a:r>
          </a:p>
          <a:p>
            <a:r>
              <a:rPr lang="pl-PL" dirty="0" smtClean="0"/>
              <a:t>Roztrwonił </a:t>
            </a:r>
            <a:r>
              <a:rPr lang="pl-PL" dirty="0"/>
              <a:t>majątek grając na wyścigach</a:t>
            </a:r>
            <a:r>
              <a:rPr lang="pl-PL" dirty="0" smtClean="0"/>
              <a:t>.</a:t>
            </a:r>
          </a:p>
          <a:p>
            <a:r>
              <a:rPr lang="pl-PL" dirty="0"/>
              <a:t>Chciał w ciągłych rozrywkach i romansach zapomnieć o bólu</a:t>
            </a:r>
            <a:r>
              <a:rPr lang="pl-PL" dirty="0" smtClean="0"/>
              <a:t>.</a:t>
            </a:r>
          </a:p>
          <a:p>
            <a:r>
              <a:rPr lang="pl-PL" dirty="0" smtClean="0"/>
              <a:t>Dbał tylko o własne przyjemności.</a:t>
            </a:r>
          </a:p>
          <a:p>
            <a:r>
              <a:rPr lang="pl-PL" dirty="0" smtClean="0"/>
              <a:t>Wracał do żony gdy kończyły mu się pieniądze.</a:t>
            </a: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Baron Krzeszowski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7366065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pl-PL" dirty="0" smtClean="0"/>
              <a:t>Swatka. Stręczycielka.</a:t>
            </a:r>
          </a:p>
          <a:p>
            <a:r>
              <a:rPr lang="pl-PL" dirty="0" smtClean="0"/>
              <a:t>Była </a:t>
            </a:r>
            <a:r>
              <a:rPr lang="pl-PL" dirty="0"/>
              <a:t>nielubianą i wyśmiewaną nauczycielką, </a:t>
            </a:r>
            <a:r>
              <a:rPr lang="pl-PL" dirty="0" smtClean="0"/>
              <a:t>nieszczęśliwą,</a:t>
            </a:r>
            <a:br>
              <a:rPr lang="pl-PL" dirty="0" smtClean="0"/>
            </a:br>
            <a:r>
              <a:rPr lang="pl-PL" dirty="0" smtClean="0"/>
              <a:t>bitą </a:t>
            </a:r>
            <a:r>
              <a:rPr lang="pl-PL" dirty="0"/>
              <a:t>i poniżaną żoną</a:t>
            </a:r>
            <a:r>
              <a:rPr lang="pl-PL" dirty="0" smtClean="0"/>
              <a:t>.</a:t>
            </a:r>
          </a:p>
          <a:p>
            <a:r>
              <a:rPr lang="pl-PL" dirty="0" smtClean="0"/>
              <a:t>Cynicznie oceniała kobiety.</a:t>
            </a:r>
          </a:p>
          <a:p>
            <a:endParaRPr lang="pl-PL" dirty="0" smtClean="0"/>
          </a:p>
          <a:p>
            <a:r>
              <a:rPr lang="pl-PL" sz="2400" i="1" dirty="0"/>
              <a:t>„Sama jestem kobietą i wiem, że kobiet nie zdobywa się ofiarami, tylko siłą. (...) Siłą piękności, zdrowia, pieniędzy... </a:t>
            </a:r>
            <a:r>
              <a:rPr lang="pl-PL" sz="2400" i="1" dirty="0" smtClean="0"/>
              <a:t>(...)</a:t>
            </a:r>
            <a:br>
              <a:rPr lang="pl-PL" sz="2400" i="1" dirty="0" smtClean="0"/>
            </a:br>
            <a:r>
              <a:rPr lang="pl-PL" sz="2400" i="1" dirty="0" smtClean="0"/>
              <a:t>Rozumu </a:t>
            </a:r>
            <a:r>
              <a:rPr lang="pl-PL" sz="2400" i="1" dirty="0"/>
              <a:t>nie tyle, prędzej pięści.”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Pani </a:t>
            </a:r>
            <a:r>
              <a:rPr lang="pl-PL" dirty="0" err="1" smtClean="0"/>
              <a:t>meliton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3235361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pl-PL" dirty="0" smtClean="0"/>
              <a:t>Kobieta lubująca </a:t>
            </a:r>
            <a:r>
              <a:rPr lang="pl-PL" dirty="0"/>
              <a:t>się w plotkach, rautach i spotkaniach towarzyskich.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hrabina Karolowa</a:t>
            </a:r>
          </a:p>
        </p:txBody>
      </p:sp>
    </p:spTree>
    <p:extLst>
      <p:ext uri="{BB962C8B-B14F-4D97-AF65-F5344CB8AC3E}">
        <p14:creationId xmlns:p14="http://schemas.microsoft.com/office/powerpoint/2010/main" val="489687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pl-PL" dirty="0" smtClean="0"/>
              <a:t>Miał nadzieję, </a:t>
            </a:r>
            <a:r>
              <a:rPr lang="pl-PL" dirty="0"/>
              <a:t>iż arystokracja, której jest reprezentantem, odegra dziejową misję w wyprowadzeniu kraju z nienajlepszego położenia</a:t>
            </a:r>
            <a:r>
              <a:rPr lang="pl-PL" dirty="0" smtClean="0"/>
              <a:t>.</a:t>
            </a:r>
          </a:p>
          <a:p>
            <a:r>
              <a:rPr lang="pl-PL" dirty="0" smtClean="0"/>
              <a:t>Brak mu było </a:t>
            </a:r>
            <a:r>
              <a:rPr lang="pl-PL" dirty="0"/>
              <a:t>energii i zdolności umysłowych potrzebnych do wyprowadzenia ojczyzny ze złej sytuacji</a:t>
            </a:r>
            <a:endParaRPr lang="pl-PL" dirty="0" smtClean="0"/>
          </a:p>
          <a:p>
            <a:endParaRPr lang="pl-PL" dirty="0" smtClean="0"/>
          </a:p>
          <a:p>
            <a:r>
              <a:rPr lang="pl-PL" sz="2400" dirty="0" smtClean="0"/>
              <a:t>„</a:t>
            </a:r>
            <a:r>
              <a:rPr lang="pl-PL" sz="2400" i="1" dirty="0"/>
              <a:t>Wierzył, że każde społeczeństwo składa się z dwu materiałów: zwyczajnego tłumu i klas wybranych</a:t>
            </a:r>
            <a:r>
              <a:rPr lang="pl-PL" sz="2400" i="1" dirty="0" smtClean="0"/>
              <a:t>.”</a:t>
            </a:r>
            <a:endParaRPr lang="pl-PL" sz="2400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książę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0931893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pl-PL" dirty="0" smtClean="0"/>
              <a:t>Wskutek </a:t>
            </a:r>
            <a:r>
              <a:rPr lang="pl-PL" dirty="0"/>
              <a:t>odrzucenia przez </a:t>
            </a:r>
            <a:r>
              <a:rPr lang="pl-PL" dirty="0" smtClean="0"/>
              <a:t>społeczeństwo</a:t>
            </a:r>
            <a:r>
              <a:rPr lang="pl-PL" dirty="0"/>
              <a:t>, zamienił się w bezwzględnego, aroganckiego i pogardliwego </a:t>
            </a:r>
            <a:r>
              <a:rPr lang="pl-PL" dirty="0" smtClean="0"/>
              <a:t>spadkobiercę </a:t>
            </a:r>
            <a:r>
              <a:rPr lang="pl-PL" dirty="0"/>
              <a:t>żydowskiej fortuny i zasad.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Henryk </a:t>
            </a:r>
            <a:r>
              <a:rPr lang="pl-PL" dirty="0" err="1"/>
              <a:t>Szlangbaum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7551101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 smtClean="0"/>
              <a:t>Brak </a:t>
            </a:r>
            <a:r>
              <a:rPr lang="pl-PL" dirty="0"/>
              <a:t>skuteczności programów pozytywistycznych.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 smtClean="0"/>
              <a:t>Grupa </a:t>
            </a:r>
            <a:r>
              <a:rPr lang="pl-PL" dirty="0"/>
              <a:t>polskiej </a:t>
            </a:r>
            <a:r>
              <a:rPr lang="pl-PL" dirty="0" smtClean="0"/>
              <a:t>burżuazji była </a:t>
            </a:r>
            <a:r>
              <a:rPr lang="pl-PL" dirty="0"/>
              <a:t>w przeważającej większości daleka od przejmowania się problemami mniej zamożnych </a:t>
            </a:r>
            <a:r>
              <a:rPr lang="pl-PL" dirty="0" smtClean="0"/>
              <a:t>rodaków.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 smtClean="0"/>
              <a:t>Aktywność </a:t>
            </a:r>
            <a:r>
              <a:rPr lang="pl-PL" dirty="0"/>
              <a:t>gospodarcza jednostek </a:t>
            </a:r>
            <a:r>
              <a:rPr lang="pl-PL" dirty="0" smtClean="0"/>
              <a:t>nie prowadziła </a:t>
            </a:r>
            <a:r>
              <a:rPr lang="pl-PL" dirty="0"/>
              <a:t>do rozwiązywania problemów </a:t>
            </a:r>
            <a:r>
              <a:rPr lang="pl-PL" dirty="0" smtClean="0"/>
              <a:t>społecznych.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 smtClean="0"/>
              <a:t>Brak współdziałania.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N</a:t>
            </a:r>
            <a:r>
              <a:rPr lang="pl-PL" dirty="0" smtClean="0"/>
              <a:t>owe </a:t>
            </a:r>
            <a:r>
              <a:rPr lang="pl-PL" dirty="0"/>
              <a:t>warunki </a:t>
            </a:r>
            <a:r>
              <a:rPr lang="pl-PL" dirty="0" smtClean="0"/>
              <a:t>społeczne nie doprowadziły </a:t>
            </a:r>
            <a:r>
              <a:rPr lang="pl-PL" dirty="0"/>
              <a:t>do solidaryzmu </a:t>
            </a:r>
            <a:r>
              <a:rPr lang="pl-PL" dirty="0" smtClean="0"/>
              <a:t>narodowego.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 smtClean="0"/>
              <a:t>Wszystkie wartości można </a:t>
            </a:r>
            <a:r>
              <a:rPr lang="pl-PL" dirty="0"/>
              <a:t>było </a:t>
            </a:r>
            <a:r>
              <a:rPr lang="pl-PL" b="1" dirty="0" smtClean="0"/>
              <a:t>kupić</a:t>
            </a:r>
            <a:r>
              <a:rPr lang="pl-PL" dirty="0" smtClean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 smtClean="0"/>
              <a:t>Bohaterowie </a:t>
            </a:r>
            <a:r>
              <a:rPr lang="pl-PL" dirty="0"/>
              <a:t>działali głównie z myślą o własnych korzyściach, podporządkowując się wszechwładzy pieniądza</a:t>
            </a:r>
            <a:r>
              <a:rPr lang="pl-PL" dirty="0" smtClean="0"/>
              <a:t>.</a:t>
            </a: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Rozczarowania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712939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 smtClean="0"/>
              <a:t>Próżniactwo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 smtClean="0"/>
              <a:t>Zbytkowy tryb życia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 smtClean="0"/>
              <a:t>Gonitwy za rozrywkami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 smtClean="0"/>
              <a:t>Pycha</a:t>
            </a:r>
            <a:endParaRPr lang="pl-PL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/>
              <a:t>Egoizm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 smtClean="0"/>
              <a:t>Pogarda ludźmi pracy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dirty="0" smtClean="0"/>
              <a:t>Brak patriotyzmu</a:t>
            </a:r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WADY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6282533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ackTi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20000"/>
              </a:schemeClr>
            </a:duotone>
          </a:blip>
          <a:stretch/>
        </a:blip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30000"/>
                <a:satMod val="255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413</TotalTime>
  <Words>643</Words>
  <Application>Microsoft Office PowerPoint</Application>
  <PresentationFormat>Pokaz na ekranie (4:3)</PresentationFormat>
  <Paragraphs>82</Paragraphs>
  <Slides>18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19" baseType="lpstr">
      <vt:lpstr>BlackTie</vt:lpstr>
      <vt:lpstr>„Lalka” Powieść o straconych złudzeniach</vt:lpstr>
      <vt:lpstr>Społeczeństwo</vt:lpstr>
      <vt:lpstr>Ocena społeczeństwa</vt:lpstr>
      <vt:lpstr>Stanisław Wokulski</vt:lpstr>
      <vt:lpstr>Ignacy Rzecki</vt:lpstr>
      <vt:lpstr>Izabela łęcka</vt:lpstr>
      <vt:lpstr>Tomasz Łęcki</vt:lpstr>
      <vt:lpstr>Maria (Marianna)</vt:lpstr>
      <vt:lpstr>Julian Ochocki</vt:lpstr>
      <vt:lpstr>Kazimierz Starski</vt:lpstr>
      <vt:lpstr>Baronowa Krzeszowska</vt:lpstr>
      <vt:lpstr>Baron Krzeszowski</vt:lpstr>
      <vt:lpstr>Pani meliton</vt:lpstr>
      <vt:lpstr>hrabina Karolowa</vt:lpstr>
      <vt:lpstr>książę</vt:lpstr>
      <vt:lpstr>Henryk Szlangbaum</vt:lpstr>
      <vt:lpstr>Rozczarowania</vt:lpstr>
      <vt:lpstr>WADY</vt:lpstr>
    </vt:vector>
  </TitlesOfParts>
  <Company>xxx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Stracone złudzenia w „Lalce”</dc:title>
  <dc:creator>TurbodynamoMan</dc:creator>
  <cp:lastModifiedBy>TurbodynamoMan</cp:lastModifiedBy>
  <cp:revision>27</cp:revision>
  <dcterms:created xsi:type="dcterms:W3CDTF">2013-11-07T18:41:22Z</dcterms:created>
  <dcterms:modified xsi:type="dcterms:W3CDTF">2014-01-17T23:14:20Z</dcterms:modified>
</cp:coreProperties>
</file>